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5" r:id="rId3"/>
    <p:sldId id="320" r:id="rId4"/>
    <p:sldId id="325" r:id="rId5"/>
    <p:sldId id="303" r:id="rId6"/>
    <p:sldId id="326" r:id="rId7"/>
    <p:sldId id="304" r:id="rId8"/>
    <p:sldId id="327" r:id="rId9"/>
    <p:sldId id="328" r:id="rId10"/>
    <p:sldId id="322" r:id="rId11"/>
    <p:sldId id="321" r:id="rId12"/>
  </p:sldIdLst>
  <p:sldSz cx="9144000" cy="6858000" type="screen4x3"/>
  <p:notesSz cx="9829800" cy="17830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33"/>
    <a:srgbClr val="6FB9D7"/>
    <a:srgbClr val="EC2C06"/>
    <a:srgbClr val="808080"/>
    <a:srgbClr val="969696"/>
    <a:srgbClr val="FF7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6" autoAdjust="0"/>
    <p:restoredTop sz="94660"/>
  </p:normalViewPr>
  <p:slideViewPr>
    <p:cSldViewPr>
      <p:cViewPr varScale="1">
        <p:scale>
          <a:sx n="75" d="100"/>
          <a:sy n="75" d="100"/>
        </p:scale>
        <p:origin x="-10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59263" cy="892175"/>
          </a:xfrm>
          <a:prstGeom prst="rect">
            <a:avLst/>
          </a:prstGeom>
        </p:spPr>
        <p:txBody>
          <a:bodyPr vert="horz" lIns="158054" tIns="79027" rIns="158054" bIns="79027" rtlCol="0"/>
          <a:lstStyle>
            <a:lvl1pPr algn="l">
              <a:defRPr sz="21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67363" y="0"/>
            <a:ext cx="4260850" cy="892175"/>
          </a:xfrm>
          <a:prstGeom prst="rect">
            <a:avLst/>
          </a:prstGeom>
        </p:spPr>
        <p:txBody>
          <a:bodyPr vert="horz" lIns="158054" tIns="79027" rIns="158054" bIns="79027" rtlCol="0"/>
          <a:lstStyle>
            <a:lvl1pPr algn="r">
              <a:defRPr sz="2100" smtClean="0">
                <a:cs typeface="+mn-cs"/>
              </a:defRPr>
            </a:lvl1pPr>
          </a:lstStyle>
          <a:p>
            <a:pPr>
              <a:defRPr/>
            </a:pPr>
            <a:fld id="{6D120769-E514-43B6-B5DD-26A841C2E0B9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6935450"/>
            <a:ext cx="4259263" cy="892175"/>
          </a:xfrm>
          <a:prstGeom prst="rect">
            <a:avLst/>
          </a:prstGeom>
        </p:spPr>
        <p:txBody>
          <a:bodyPr vert="horz" lIns="158054" tIns="79027" rIns="158054" bIns="79027" rtlCol="0" anchor="b"/>
          <a:lstStyle>
            <a:lvl1pPr algn="l">
              <a:defRPr sz="21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67363" y="16935450"/>
            <a:ext cx="4260850" cy="892175"/>
          </a:xfrm>
          <a:prstGeom prst="rect">
            <a:avLst/>
          </a:prstGeom>
        </p:spPr>
        <p:txBody>
          <a:bodyPr vert="horz" lIns="158054" tIns="79027" rIns="158054" bIns="79027" rtlCol="0" anchor="b"/>
          <a:lstStyle>
            <a:lvl1pPr algn="r">
              <a:defRPr sz="2100" smtClean="0">
                <a:cs typeface="+mn-cs"/>
              </a:defRPr>
            </a:lvl1pPr>
          </a:lstStyle>
          <a:p>
            <a:pPr>
              <a:defRPr/>
            </a:pPr>
            <a:fld id="{CB5C3452-640F-40E2-B556-6C67AC6F9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92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8054" tIns="79027" rIns="158054" bIns="79027" numCol="1" anchor="t" anchorCtr="0" compatLnSpc="1">
            <a:prstTxWarp prst="textNoShape">
              <a:avLst/>
            </a:prstTxWarp>
          </a:bodyPr>
          <a:lstStyle>
            <a:lvl1pPr>
              <a:defRPr sz="2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67363" y="0"/>
            <a:ext cx="42608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8054" tIns="79027" rIns="158054" bIns="79027" numCol="1" anchor="t" anchorCtr="0" compatLnSpc="1">
            <a:prstTxWarp prst="textNoShape">
              <a:avLst/>
            </a:prstTxWarp>
          </a:bodyPr>
          <a:lstStyle>
            <a:lvl1pPr algn="r">
              <a:defRPr sz="2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1336675"/>
            <a:ext cx="8915400" cy="668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8469313"/>
            <a:ext cx="7864475" cy="802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8054" tIns="79027" rIns="158054" bIns="79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6935450"/>
            <a:ext cx="42592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8054" tIns="79027" rIns="158054" bIns="79027" numCol="1" anchor="b" anchorCtr="0" compatLnSpc="1">
            <a:prstTxWarp prst="textNoShape">
              <a:avLst/>
            </a:prstTxWarp>
          </a:bodyPr>
          <a:lstStyle>
            <a:lvl1pPr>
              <a:defRPr sz="2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7363" y="16935450"/>
            <a:ext cx="42608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8054" tIns="79027" rIns="158054" bIns="79027" numCol="1" anchor="b" anchorCtr="0" compatLnSpc="1">
            <a:prstTxWarp prst="textNoShape">
              <a:avLst/>
            </a:prstTxWarp>
          </a:bodyPr>
          <a:lstStyle>
            <a:lvl1pPr algn="r">
              <a:defRPr sz="2100">
                <a:cs typeface="+mn-cs"/>
              </a:defRPr>
            </a:lvl1pPr>
          </a:lstStyle>
          <a:p>
            <a:pPr>
              <a:defRPr/>
            </a:pPr>
            <a:fld id="{A420A380-CA1D-43B9-BDB6-35165DF6D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EB9038C-3B49-44A5-ACCF-0AA2D372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9A26-0B29-4F06-A452-B75BFE6334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6BF7127-884A-4C8F-8024-FB27569707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BE131F2A-0BA7-4C80-8E9F-A6DA1BD26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89E15FA-97E3-4D6F-8A67-E0DC768265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AD019-1AC2-4123-BCB1-560567E941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504E0C1-B00E-4C2A-A81E-0DF889FC1B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F69B390D-680C-416D-A1B1-1F1EAE938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330BF5-20C7-4EB9-A984-253DA26F67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EF55BD1-F6A6-4116-8145-3614A38942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941D905-2A33-40C1-A27C-DBF7BC6C7C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E3E527A-64FD-4337-BE05-57D7900F64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527048"/>
            <a:ext cx="8712968" cy="4854280"/>
          </a:xfrm>
        </p:spPr>
        <p:txBody>
          <a:bodyPr>
            <a:normAutofit fontScale="55000" lnSpcReduction="20000"/>
          </a:bodyPr>
          <a:lstStyle/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32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3400" dirty="0" smtClean="0">
              <a:solidFill>
                <a:srgbClr val="002060"/>
              </a:solidFill>
            </a:endParaRPr>
          </a:p>
          <a:p>
            <a:pPr algn="ctr">
              <a:lnSpc>
                <a:spcPct val="170000"/>
              </a:lnSpc>
              <a:buNone/>
              <a:defRPr/>
            </a:pPr>
            <a:r>
              <a:rPr lang="ru-RU" sz="3400" i="1" dirty="0" smtClean="0">
                <a:solidFill>
                  <a:srgbClr val="002060"/>
                </a:solidFill>
              </a:rPr>
              <a:t>Предоставление социально-реабилитационных</a:t>
            </a:r>
          </a:p>
          <a:p>
            <a:pPr algn="ctr">
              <a:lnSpc>
                <a:spcPct val="170000"/>
              </a:lnSpc>
              <a:buNone/>
              <a:defRPr/>
            </a:pPr>
            <a:r>
              <a:rPr lang="ru-RU" sz="3400" i="1" dirty="0" smtClean="0">
                <a:solidFill>
                  <a:srgbClr val="002060"/>
                </a:solidFill>
              </a:rPr>
              <a:t> услуг в государственных учреждениях социального</a:t>
            </a:r>
          </a:p>
          <a:p>
            <a:pPr algn="ctr">
              <a:lnSpc>
                <a:spcPct val="170000"/>
              </a:lnSpc>
              <a:buNone/>
              <a:defRPr/>
            </a:pPr>
            <a:r>
              <a:rPr lang="ru-RU" sz="3400" i="1" dirty="0" smtClean="0">
                <a:solidFill>
                  <a:srgbClr val="002060"/>
                </a:solidFill>
              </a:rPr>
              <a:t>обслуживания населения детям-инвалидам, проживающим на территории  Омской области</a:t>
            </a:r>
            <a:endParaRPr lang="ru-RU" sz="3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С.В. </a:t>
            </a:r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Добрых, </a:t>
            </a:r>
            <a:endParaRPr lang="ru-RU" sz="3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Министра труда и социального развития Омской области</a:t>
            </a:r>
            <a:endParaRPr lang="en-US" sz="3200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9" name="Группа 9"/>
          <p:cNvGrpSpPr>
            <a:grpSpLocks/>
          </p:cNvGrpSpPr>
          <p:nvPr/>
        </p:nvGrpSpPr>
        <p:grpSpPr bwMode="auto">
          <a:xfrm>
            <a:off x="251520" y="260648"/>
            <a:ext cx="8424863" cy="615950"/>
            <a:chOff x="179512" y="76499"/>
            <a:chExt cx="8821660" cy="616197"/>
          </a:xfrm>
        </p:grpSpPr>
        <p:sp>
          <p:nvSpPr>
            <p:cNvPr id="16390" name="Подзаголовок 2"/>
            <p:cNvSpPr txBox="1">
              <a:spLocks/>
            </p:cNvSpPr>
            <p:nvPr/>
          </p:nvSpPr>
          <p:spPr bwMode="auto">
            <a:xfrm>
              <a:off x="971600" y="191490"/>
              <a:ext cx="802957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400"/>
                </a:spcBef>
                <a:buClr>
                  <a:schemeClr val="accent1"/>
                </a:buClr>
                <a:buSzPct val="68000"/>
              </a:pP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Министерство труда и социального развития Омской области</a:t>
              </a:r>
            </a:p>
          </p:txBody>
        </p:sp>
        <p:pic>
          <p:nvPicPr>
            <p:cNvPr id="16391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76499"/>
              <a:ext cx="757318" cy="61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8313" y="476250"/>
            <a:ext cx="1223962" cy="576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07950" y="76200"/>
            <a:ext cx="8424863" cy="615950"/>
            <a:chOff x="179512" y="76499"/>
            <a:chExt cx="8821660" cy="616197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972415" y="116203"/>
              <a:ext cx="8028757" cy="35733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65760" indent="-256032" fontAlgn="auto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defRPr/>
              </a:pPr>
              <a:r>
                <a:rPr lang="ru-RU" sz="1400" dirty="0">
                  <a:solidFill>
                    <a:srgbClr val="002060"/>
                  </a:solidFill>
                  <a:latin typeface="Arial Black" pitchFamily="34" charset="0"/>
                  <a:cs typeface="+mn-cs"/>
                </a:rPr>
                <a:t>Министерство труда и социального развития Омской области</a:t>
              </a:r>
            </a:p>
          </p:txBody>
        </p:sp>
        <p:pic>
          <p:nvPicPr>
            <p:cNvPr id="17418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76499"/>
              <a:ext cx="757318" cy="61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2" name="Заголовок 7"/>
          <p:cNvSpPr>
            <a:spLocks noGrp="1"/>
          </p:cNvSpPr>
          <p:nvPr>
            <p:ph type="title"/>
          </p:nvPr>
        </p:nvSpPr>
        <p:spPr>
          <a:xfrm>
            <a:off x="827088" y="333375"/>
            <a:ext cx="6302375" cy="863600"/>
          </a:xfrm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8604"/>
            <a:ext cx="806489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ctr">
              <a:defRPr/>
            </a:pPr>
            <a:r>
              <a:rPr lang="ru-RU" sz="2400" b="1" dirty="0" smtClean="0"/>
              <a:t>Постановление Правительства  Омской области от 24 сентября 2013 года № 225-п</a:t>
            </a:r>
            <a:endParaRPr lang="ru-RU" sz="24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2143116"/>
            <a:ext cx="80010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2015-2016 годах на безвозмездное оказание реабилитационных услуг гражданам с ограниченными возможностями здоровья, в том числе детям-инвалидам, субсидии предоставлены 3 организациям в размере 12 млн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руб.,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реабилитационные услуги получили около              1 500 инвалидов:</a:t>
            </a:r>
          </a:p>
          <a:p>
            <a:pPr indent="-342900" algn="just">
              <a:buFontTx/>
              <a:buChar char="-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2015 году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 млн. руб.;</a:t>
            </a:r>
          </a:p>
          <a:p>
            <a:pPr indent="-342900" algn="just">
              <a:buFontTx/>
              <a:buChar char="-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2016 году – 1 млн. руб.</a:t>
            </a:r>
          </a:p>
          <a:p>
            <a:pPr indent="-342900" algn="ctr">
              <a:defRPr/>
            </a:pPr>
            <a:endParaRPr lang="ru-RU" b="1" i="1" dirty="0" smtClean="0">
              <a:latin typeface="Bookman Old Style" pitchFamily="18" charset="0"/>
            </a:endParaRPr>
          </a:p>
          <a:p>
            <a:pPr indent="-342900" algn="ctr">
              <a:defRPr/>
            </a:pPr>
            <a:endParaRPr lang="ru-RU" b="1" i="1" dirty="0" smtClean="0">
              <a:latin typeface="Bookman Old Style" pitchFamily="18" charset="0"/>
            </a:endParaRPr>
          </a:p>
          <a:p>
            <a:pPr indent="-342900" algn="ctr">
              <a:defRPr/>
            </a:pPr>
            <a:endParaRPr lang="ru-RU" b="1" i="1" dirty="0" smtClean="0">
              <a:latin typeface="Bookman Old Style" pitchFamily="18" charset="0"/>
            </a:endParaRPr>
          </a:p>
          <a:p>
            <a:pPr indent="-342900" algn="ctr">
              <a:defRPr/>
            </a:pPr>
            <a:endParaRPr lang="ru-RU" b="1" i="1" dirty="0" smtClean="0">
              <a:latin typeface="Bookman Old Style" pitchFamily="18" charset="0"/>
            </a:endParaRPr>
          </a:p>
          <a:p>
            <a:pPr indent="-342900" algn="ctr">
              <a:defRPr/>
            </a:pPr>
            <a:endParaRPr lang="ru-RU" b="1" i="1" dirty="0" smtClean="0">
              <a:latin typeface="Bookman Old Style" pitchFamily="18" charset="0"/>
            </a:endParaRPr>
          </a:p>
          <a:p>
            <a:pPr indent="-342900" algn="ctr">
              <a:defRPr/>
            </a:pPr>
            <a:endParaRPr lang="ru-RU" b="1" i="1" dirty="0" smtClean="0">
              <a:latin typeface="Bookman Old Style" pitchFamily="18" charset="0"/>
            </a:endParaRPr>
          </a:p>
          <a:p>
            <a:pPr indent="-342900" algn="ctr">
              <a:defRPr/>
            </a:pPr>
            <a:endParaRPr lang="ru-RU" b="1" i="1" dirty="0" smtClean="0">
              <a:latin typeface="Bookman Old Style" pitchFamily="18" charset="0"/>
            </a:endParaRPr>
          </a:p>
          <a:p>
            <a:pPr indent="-342900" algn="ctr">
              <a:defRPr/>
            </a:pPr>
            <a:endParaRPr lang="ru-RU" b="1" i="1" dirty="0" smtClean="0">
              <a:latin typeface="Bookman Old Style" pitchFamily="18" charset="0"/>
            </a:endParaRPr>
          </a:p>
          <a:p>
            <a:pPr indent="-342900" algn="ctr">
              <a:defRPr/>
            </a:pP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527048"/>
            <a:ext cx="8712968" cy="4854280"/>
          </a:xfrm>
        </p:spPr>
        <p:txBody>
          <a:bodyPr>
            <a:normAutofit fontScale="55000" lnSpcReduction="20000"/>
          </a:bodyPr>
          <a:lstStyle/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32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3400" dirty="0" smtClean="0">
              <a:solidFill>
                <a:srgbClr val="002060"/>
              </a:solidFill>
            </a:endParaRPr>
          </a:p>
          <a:p>
            <a:pPr algn="ctr">
              <a:lnSpc>
                <a:spcPct val="170000"/>
              </a:lnSpc>
              <a:buNone/>
              <a:defRPr/>
            </a:pPr>
            <a:r>
              <a:rPr lang="ru-RU" sz="3400" i="1" dirty="0" smtClean="0">
                <a:solidFill>
                  <a:srgbClr val="002060"/>
                </a:solidFill>
              </a:rPr>
              <a:t>Предоставление социально-реабилитационных</a:t>
            </a:r>
          </a:p>
          <a:p>
            <a:pPr algn="ctr">
              <a:lnSpc>
                <a:spcPct val="170000"/>
              </a:lnSpc>
              <a:buNone/>
              <a:defRPr/>
            </a:pPr>
            <a:r>
              <a:rPr lang="ru-RU" sz="3400" i="1" dirty="0" smtClean="0">
                <a:solidFill>
                  <a:srgbClr val="002060"/>
                </a:solidFill>
              </a:rPr>
              <a:t> услуг в государственных учреждениях социального</a:t>
            </a:r>
          </a:p>
          <a:p>
            <a:pPr algn="ctr">
              <a:lnSpc>
                <a:spcPct val="170000"/>
              </a:lnSpc>
              <a:buNone/>
              <a:defRPr/>
            </a:pPr>
            <a:r>
              <a:rPr lang="ru-RU" sz="3400" i="1" dirty="0" smtClean="0">
                <a:solidFill>
                  <a:srgbClr val="002060"/>
                </a:solidFill>
              </a:rPr>
              <a:t>обслуживания населения детям-инвалидам, проживающим на территории  Омской области</a:t>
            </a:r>
            <a:endParaRPr lang="ru-RU" sz="3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С.В. </a:t>
            </a:r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Добрых, </a:t>
            </a:r>
            <a:endParaRPr lang="ru-RU" sz="3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320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Министра труда и социального развития Омской области</a:t>
            </a:r>
            <a:endParaRPr lang="en-US" sz="3200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1520" y="260648"/>
            <a:ext cx="8424863" cy="615950"/>
            <a:chOff x="179512" y="76499"/>
            <a:chExt cx="8821660" cy="616197"/>
          </a:xfrm>
        </p:grpSpPr>
        <p:sp>
          <p:nvSpPr>
            <p:cNvPr id="16390" name="Подзаголовок 2"/>
            <p:cNvSpPr txBox="1">
              <a:spLocks/>
            </p:cNvSpPr>
            <p:nvPr/>
          </p:nvSpPr>
          <p:spPr bwMode="auto">
            <a:xfrm>
              <a:off x="971600" y="191490"/>
              <a:ext cx="802957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400"/>
                </a:spcBef>
                <a:buClr>
                  <a:schemeClr val="accent1"/>
                </a:buClr>
                <a:buSzPct val="68000"/>
              </a:pP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Министерство труда и социального развития Омской области</a:t>
              </a:r>
            </a:p>
          </p:txBody>
        </p:sp>
        <p:pic>
          <p:nvPicPr>
            <p:cNvPr id="16391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76499"/>
              <a:ext cx="757318" cy="61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 noGrp="1"/>
          </p:cNvGrpSpPr>
          <p:nvPr>
            <p:ph type="title"/>
          </p:nvPr>
        </p:nvGrpSpPr>
        <p:grpSpPr bwMode="auto">
          <a:xfrm>
            <a:off x="179512" y="188640"/>
            <a:ext cx="8009440" cy="864095"/>
            <a:chOff x="179512" y="71217"/>
            <a:chExt cx="10056225" cy="465838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179512" y="71217"/>
              <a:ext cx="10056225" cy="35733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65760" indent="-256032" fontAlgn="auto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Arial Black" pitchFamily="34" charset="0"/>
                  <a:cs typeface="+mn-cs"/>
                </a:rPr>
                <a:t>                Министерство </a:t>
              </a:r>
              <a:r>
                <a:rPr lang="ru-RU" sz="1400" dirty="0">
                  <a:solidFill>
                    <a:srgbClr val="002060"/>
                  </a:solidFill>
                  <a:latin typeface="Arial Black" pitchFamily="34" charset="0"/>
                  <a:cs typeface="+mn-cs"/>
                </a:rPr>
                <a:t>труда и социального развития Омской области</a:t>
              </a:r>
            </a:p>
          </p:txBody>
        </p:sp>
        <p:pic>
          <p:nvPicPr>
            <p:cNvPr id="6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76499"/>
              <a:ext cx="1175322" cy="46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7"/>
          <p:cNvSpPr txBox="1">
            <a:spLocks/>
          </p:cNvSpPr>
          <p:nvPr/>
        </p:nvSpPr>
        <p:spPr bwMode="gray">
          <a:xfrm>
            <a:off x="179512" y="0"/>
            <a:ext cx="748932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259633" y="2780928"/>
            <a:ext cx="3619300" cy="113931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323528" y="3140968"/>
            <a:ext cx="8424936" cy="2736304"/>
            <a:chOff x="1942741" y="1414656"/>
            <a:chExt cx="2934380" cy="7299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942741" y="1414656"/>
              <a:ext cx="2934380" cy="729968"/>
            </a:xfrm>
            <a:prstGeom prst="roundRect">
              <a:avLst>
                <a:gd name="adj" fmla="val 10000"/>
              </a:avLst>
            </a:prstGeom>
            <a:ln w="34925">
              <a:solidFill>
                <a:schemeClr val="bg1">
                  <a:lumMod val="25000"/>
                </a:schemeClr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992901" y="1453075"/>
              <a:ext cx="2841460" cy="64878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cs typeface="Arabic Typesetting" pitchFamily="66" charset="-78"/>
                </a:rPr>
                <a:t>Количество </a:t>
              </a:r>
              <a:r>
                <a:rPr lang="ru-RU" sz="2400" b="1" kern="1200" dirty="0" smtClean="0">
                  <a:cs typeface="Arabic Typesetting" pitchFamily="66" charset="-78"/>
                </a:rPr>
                <a:t>детей-инвалидов – </a:t>
              </a:r>
              <a:r>
                <a:rPr lang="ru-RU" sz="2400" b="1" kern="1200" dirty="0" smtClean="0">
                  <a:cs typeface="Arabic Typesetting" pitchFamily="66" charset="-78"/>
                </a:rPr>
                <a:t>7 315</a:t>
              </a:r>
              <a:endParaRPr lang="ru-RU" sz="2400" b="1" kern="1200" dirty="0">
                <a:cs typeface="Arabic Typesetting" pitchFamily="66" charset="-78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699792" y="1988840"/>
            <a:ext cx="3654460" cy="729968"/>
            <a:chOff x="1942741" y="1414656"/>
            <a:chExt cx="2934380" cy="7299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942741" y="1414656"/>
              <a:ext cx="2934380" cy="729968"/>
            </a:xfrm>
            <a:prstGeom prst="roundRect">
              <a:avLst>
                <a:gd name="adj" fmla="val 10000"/>
              </a:avLst>
            </a:prstGeom>
            <a:ln w="34925">
              <a:solidFill>
                <a:schemeClr val="bg1">
                  <a:lumMod val="25000"/>
                </a:schemeClr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1964121" y="1436036"/>
              <a:ext cx="2891620" cy="6872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На 1 июня 2016 года</a:t>
              </a:r>
              <a:endParaRPr lang="ru-RU" sz="1800" b="1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568952" cy="2016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 отделений социальной реабилитации бюджетных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– комплексных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центров социального обслуживания населения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077072"/>
            <a:ext cx="8568952" cy="1431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2016 году в комплексные центры социального обслуживания населения обратились 4 125 семей, имеющих детей-инвалидов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251520" y="260648"/>
            <a:ext cx="8424863" cy="615950"/>
            <a:chOff x="179512" y="76499"/>
            <a:chExt cx="8821660" cy="616197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 bwMode="auto">
            <a:xfrm>
              <a:off x="971600" y="191490"/>
              <a:ext cx="802957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400"/>
                </a:spcBef>
                <a:buClr>
                  <a:schemeClr val="accent1"/>
                </a:buClr>
                <a:buSzPct val="68000"/>
              </a:pP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Министерство труда и социального развития Омской области</a:t>
              </a:r>
            </a:p>
          </p:txBody>
        </p:sp>
        <p:pic>
          <p:nvPicPr>
            <p:cNvPr id="6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76499"/>
              <a:ext cx="757318" cy="61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 noGrp="1"/>
          </p:cNvGrpSpPr>
          <p:nvPr>
            <p:ph type="title"/>
          </p:nvPr>
        </p:nvGrpSpPr>
        <p:grpSpPr bwMode="auto">
          <a:xfrm>
            <a:off x="107504" y="116632"/>
            <a:ext cx="8640960" cy="854297"/>
            <a:chOff x="179512" y="76499"/>
            <a:chExt cx="10849128" cy="460556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972415" y="116203"/>
              <a:ext cx="10056225" cy="35733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65760" indent="-256032" fontAlgn="auto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defRPr/>
              </a:pPr>
              <a:r>
                <a:rPr lang="ru-RU" sz="1400" dirty="0" smtClean="0">
                  <a:solidFill>
                    <a:schemeClr val="bg1">
                      <a:lumMod val="25000"/>
                    </a:schemeClr>
                  </a:solidFill>
                  <a:latin typeface="Arial Black" pitchFamily="34" charset="0"/>
                  <a:cs typeface="+mn-cs"/>
                </a:rPr>
                <a:t>                Министерство </a:t>
              </a:r>
              <a:r>
                <a:rPr lang="ru-RU" sz="1400" dirty="0">
                  <a:solidFill>
                    <a:schemeClr val="bg1">
                      <a:lumMod val="25000"/>
                    </a:schemeClr>
                  </a:solidFill>
                  <a:latin typeface="Arial Black" pitchFamily="34" charset="0"/>
                  <a:cs typeface="+mn-cs"/>
                </a:rPr>
                <a:t>труда и социального развития Омской области</a:t>
              </a:r>
            </a:p>
          </p:txBody>
        </p:sp>
        <p:pic>
          <p:nvPicPr>
            <p:cNvPr id="6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76499"/>
              <a:ext cx="1175322" cy="46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7"/>
          <p:cNvSpPr txBox="1">
            <a:spLocks/>
          </p:cNvSpPr>
          <p:nvPr/>
        </p:nvSpPr>
        <p:spPr bwMode="gray">
          <a:xfrm>
            <a:off x="323528" y="188640"/>
            <a:ext cx="748932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259633" y="2780928"/>
            <a:ext cx="3619300" cy="113931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71472" y="2276872"/>
          <a:ext cx="8104984" cy="3723898"/>
        </p:xfrm>
        <a:graphic>
          <a:graphicData uri="http://schemas.openxmlformats.org/drawingml/2006/table">
            <a:tbl>
              <a:tblPr/>
              <a:tblGrid>
                <a:gridCol w="4975336"/>
                <a:gridCol w="3129648"/>
              </a:tblGrid>
              <a:tr h="1054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услуги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 детей, получивших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услуги в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Первом полугодии 2016 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15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социально-педагогическая реабилитация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3 060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социально-психологическая реабилитация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3 416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социально-бытовая адаптация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2 661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социально-медицинская реабилитация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1 509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3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коммуникативного потенциала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3 759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11560" y="1052736"/>
            <a:ext cx="8064896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Услуги, оказанные детям с ограниченными возможностями здоровья отделениями социальной реабилитации инвалидов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556792"/>
            <a:ext cx="8064896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0"/>
            <a:ext cx="6302375" cy="134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003232" cy="136815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Отделения социальной реабилитации инвалидов</a:t>
            </a:r>
            <a:endParaRPr lang="ru-RU" dirty="0"/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323528" y="476672"/>
            <a:ext cx="8388483" cy="615950"/>
            <a:chOff x="179512" y="76499"/>
            <a:chExt cx="8783567" cy="616197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 bwMode="auto">
            <a:xfrm>
              <a:off x="933507" y="148536"/>
              <a:ext cx="802957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400"/>
                </a:spcBef>
                <a:buClr>
                  <a:schemeClr val="accent1"/>
                </a:buClr>
                <a:buSzPct val="68000"/>
              </a:pP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Министерство труда и социального развития Омской области</a:t>
              </a:r>
            </a:p>
          </p:txBody>
        </p:sp>
        <p:pic>
          <p:nvPicPr>
            <p:cNvPr id="6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76499"/>
              <a:ext cx="757318" cy="61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D:\Мои документы\Desktop\Доклад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08416"/>
            <a:ext cx="2713482" cy="1572712"/>
          </a:xfrm>
          <a:prstGeom prst="rect">
            <a:avLst/>
          </a:prstGeom>
          <a:noFill/>
        </p:spPr>
      </p:pic>
      <p:pic>
        <p:nvPicPr>
          <p:cNvPr id="1027" name="Picture 3" descr="D:\Мои документы\Desktop\Доклад\1371822349_volokolamskiy-proezd-d_-4-korp_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2916324" cy="1944216"/>
          </a:xfrm>
          <a:prstGeom prst="rect">
            <a:avLst/>
          </a:prstGeom>
          <a:noFill/>
        </p:spPr>
      </p:pic>
      <p:pic>
        <p:nvPicPr>
          <p:cNvPr id="1028" name="Picture 4" descr="D:\Мои документы\Desktop\Доклад\DSC03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924944"/>
            <a:ext cx="3024335" cy="23042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4581128"/>
            <a:ext cx="8280920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Клубы для родителей, социальный патронаж семей,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"няня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час",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"социальное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такси",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родителей, Школы ухода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тяжело больными детьми-инвалидами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8313" y="476250"/>
            <a:ext cx="1223962" cy="576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07950" y="76200"/>
            <a:ext cx="8424863" cy="615950"/>
            <a:chOff x="179512" y="76499"/>
            <a:chExt cx="8821660" cy="616197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972415" y="116203"/>
              <a:ext cx="8028757" cy="35733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65760" indent="-256032" algn="ctr" fontAlgn="auto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defRPr/>
              </a:pPr>
              <a:r>
                <a:rPr lang="ru-RU" sz="1400" dirty="0">
                  <a:solidFill>
                    <a:srgbClr val="002060"/>
                  </a:solidFill>
                  <a:latin typeface="Arial Black" pitchFamily="34" charset="0"/>
                  <a:cs typeface="+mn-cs"/>
                </a:rPr>
                <a:t>Министерство труда и социального развития Омской области</a:t>
              </a:r>
            </a:p>
          </p:txBody>
        </p:sp>
        <p:pic>
          <p:nvPicPr>
            <p:cNvPr id="17418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76499"/>
              <a:ext cx="757318" cy="61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2" name="Заголовок 7"/>
          <p:cNvSpPr>
            <a:spLocks noGrp="1"/>
          </p:cNvSpPr>
          <p:nvPr>
            <p:ph type="title"/>
          </p:nvPr>
        </p:nvSpPr>
        <p:spPr>
          <a:xfrm>
            <a:off x="827088" y="333375"/>
            <a:ext cx="6302375" cy="863600"/>
          </a:xfrm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D:\Мои документы\Desktop\Доклад\13485_tsentr-reabilitatsii-om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3390646" cy="217513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71472" y="571480"/>
            <a:ext cx="8358246" cy="1571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26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Реабилитация детей с ограниченными возможностями в бюджетном учреждении Омской области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ru-RU" sz="2000" b="1" dirty="0" smtClean="0">
                <a:solidFill>
                  <a:srgbClr val="002060"/>
                </a:solidFill>
              </a:rPr>
              <a:t>Реабилитационный </a:t>
            </a:r>
            <a:r>
              <a:rPr lang="ru-RU" sz="2000" b="1" dirty="0" smtClean="0">
                <a:solidFill>
                  <a:srgbClr val="002060"/>
                </a:solidFill>
              </a:rPr>
              <a:t>центр для детей и </a:t>
            </a:r>
            <a:r>
              <a:rPr lang="ru-RU" sz="2000" b="1" dirty="0" smtClean="0">
                <a:solidFill>
                  <a:srgbClr val="002060"/>
                </a:solidFill>
              </a:rPr>
              <a:t>подростков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с ограниченными возможностями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9" name="Picture 3" descr="D:\Мои документы\Desktop\Доклад\i7KGCCV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14884"/>
            <a:ext cx="2924968" cy="1864789"/>
          </a:xfrm>
          <a:prstGeom prst="rect">
            <a:avLst/>
          </a:prstGeom>
          <a:noFill/>
        </p:spPr>
      </p:pic>
      <p:pic>
        <p:nvPicPr>
          <p:cNvPr id="4100" name="Picture 4" descr="D:\Мои документы\Desktop\Доклад\big_0157180001170530064_nlazne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285992"/>
            <a:ext cx="3245490" cy="2103559"/>
          </a:xfrm>
          <a:prstGeom prst="rect">
            <a:avLst/>
          </a:prstGeom>
          <a:noFill/>
        </p:spPr>
      </p:pic>
      <p:pic>
        <p:nvPicPr>
          <p:cNvPr id="4101" name="Picture 5" descr="D:\Мои документы\Desktop\Доклад\687474703a2f2f626c6f672e79617263656e7465722e72752f6d656469612f416c65785f322f303130392f5f5f5f5f5f5f5f5f5f5f5f5f5f5f5f5f5f5f5f5f5f5f5f5f5f2e6a7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81128"/>
            <a:ext cx="2767317" cy="1944216"/>
          </a:xfrm>
          <a:prstGeom prst="rect">
            <a:avLst/>
          </a:prstGeom>
          <a:noFill/>
        </p:spPr>
      </p:pic>
      <p:pic>
        <p:nvPicPr>
          <p:cNvPr id="4102" name="Picture 6" descr="D:\Мои документы\Desktop\Доклад\IMG_0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429132"/>
            <a:ext cx="160659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 noGrp="1"/>
          </p:cNvGrpSpPr>
          <p:nvPr>
            <p:ph type="title"/>
          </p:nvPr>
        </p:nvGrpSpPr>
        <p:grpSpPr bwMode="auto">
          <a:xfrm>
            <a:off x="107504" y="116632"/>
            <a:ext cx="8496944" cy="1070322"/>
            <a:chOff x="94688" y="71112"/>
            <a:chExt cx="10009192" cy="588498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 bwMode="auto">
            <a:xfrm>
              <a:off x="971600" y="191490"/>
              <a:ext cx="913228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 algn="ctr">
                <a:spcBef>
                  <a:spcPts val="400"/>
                </a:spcBef>
                <a:buClr>
                  <a:schemeClr val="accent1"/>
                </a:buClr>
                <a:buSzPct val="68000"/>
              </a:pP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Министерство труда и социального развития Омской области</a:t>
              </a:r>
            </a:p>
          </p:txBody>
        </p:sp>
        <p:pic>
          <p:nvPicPr>
            <p:cNvPr id="6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688" y="71112"/>
              <a:ext cx="1175321" cy="58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2" descr="D:\Селезнев\Коллегия МТСР февраль 2014 г\справочная-для-инвалидов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323446" cy="21602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07904" y="2060848"/>
            <a:ext cx="4536504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Диспетчерская служба для инвалидов по слуху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3284984"/>
            <a:ext cx="2808312" cy="1512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Пункты проката адаптационного оборудования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764704"/>
            <a:ext cx="806489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ОМСКАЯ ОБЛАСТЬ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6" name="Picture 3" descr="D:\Селезнев\Коллегия МТСР февраль 2014 г\1_DSCN028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140968"/>
            <a:ext cx="2403475" cy="18002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0" name="Picture 2" descr="D:\Мои документы\Desktop\Доклад\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168352" cy="249205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635896" y="5085184"/>
            <a:ext cx="4608512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Оснащение комплексных центров реабилитационным оборудованием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8313" y="476250"/>
            <a:ext cx="1223962" cy="576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07950" y="76200"/>
            <a:ext cx="8424863" cy="615950"/>
            <a:chOff x="179512" y="76499"/>
            <a:chExt cx="8821660" cy="616197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972415" y="116203"/>
              <a:ext cx="8028757" cy="35733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65760" indent="-256032" fontAlgn="auto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defRPr/>
              </a:pPr>
              <a:r>
                <a:rPr lang="ru-RU" sz="1400" dirty="0">
                  <a:solidFill>
                    <a:srgbClr val="002060"/>
                  </a:solidFill>
                  <a:latin typeface="Arial Black" pitchFamily="34" charset="0"/>
                  <a:cs typeface="+mn-cs"/>
                </a:rPr>
                <a:t>Министерство труда и социального развития Омской области</a:t>
              </a:r>
            </a:p>
          </p:txBody>
        </p:sp>
        <p:pic>
          <p:nvPicPr>
            <p:cNvPr id="17418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76499"/>
              <a:ext cx="757318" cy="61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2" name="Заголовок 7"/>
          <p:cNvSpPr>
            <a:spLocks noGrp="1"/>
          </p:cNvSpPr>
          <p:nvPr>
            <p:ph type="title"/>
          </p:nvPr>
        </p:nvSpPr>
        <p:spPr>
          <a:xfrm>
            <a:off x="827088" y="333375"/>
            <a:ext cx="6302375" cy="863600"/>
          </a:xfrm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571480"/>
            <a:ext cx="806489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жилья для граждан             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428868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обустройство жилых помещений инвалидов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857892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 подъездов жилых домов пандусами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143248"/>
            <a:ext cx="253660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2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8752" y="3286125"/>
            <a:ext cx="3205848" cy="244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35756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8313" y="476250"/>
            <a:ext cx="1223962" cy="576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07950" y="76200"/>
            <a:ext cx="8424863" cy="615950"/>
            <a:chOff x="179512" y="76499"/>
            <a:chExt cx="8821660" cy="616197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972415" y="116203"/>
              <a:ext cx="8028757" cy="35733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65760" indent="-256032" fontAlgn="auto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defRPr/>
              </a:pPr>
              <a:r>
                <a:rPr lang="ru-RU" sz="1400" dirty="0">
                  <a:solidFill>
                    <a:srgbClr val="002060"/>
                  </a:solidFill>
                  <a:latin typeface="Arial Black" pitchFamily="34" charset="0"/>
                  <a:cs typeface="+mn-cs"/>
                </a:rPr>
                <a:t>Министерство труда и социального развития Омской области</a:t>
              </a:r>
            </a:p>
          </p:txBody>
        </p:sp>
        <p:pic>
          <p:nvPicPr>
            <p:cNvPr id="17418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76499"/>
              <a:ext cx="757318" cy="61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2" name="Заголовок 7"/>
          <p:cNvSpPr>
            <a:spLocks noGrp="1"/>
          </p:cNvSpPr>
          <p:nvPr>
            <p:ph type="title"/>
          </p:nvPr>
        </p:nvSpPr>
        <p:spPr>
          <a:xfrm>
            <a:off x="827088" y="333375"/>
            <a:ext cx="6302375" cy="863600"/>
          </a:xfrm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571480"/>
            <a:ext cx="806489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мероприятиях принимают участие до 2 тыс. детей-инвалидов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ДООЦ%20и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5" y="2143116"/>
            <a:ext cx="4077321" cy="2714644"/>
          </a:xfrm>
          <a:prstGeom prst="rect">
            <a:avLst/>
          </a:prstGeom>
          <a:noFill/>
          <a:ln/>
        </p:spPr>
      </p:pic>
      <p:pic>
        <p:nvPicPr>
          <p:cNvPr id="16" name="Picture 8" descr="P82301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714620"/>
            <a:ext cx="3643338" cy="2733056"/>
          </a:xfrm>
          <a:prstGeom prst="rect">
            <a:avLst/>
          </a:prstGeom>
          <a:noFill/>
        </p:spPr>
      </p:pic>
      <p:pic>
        <p:nvPicPr>
          <p:cNvPr id="18" name="Picture 4" descr="IMG_02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214942" y="4000504"/>
            <a:ext cx="3646016" cy="243045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2474</TotalTime>
  <Words>389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  </vt:lpstr>
      <vt:lpstr>Слайд 2</vt:lpstr>
      <vt:lpstr>38 отделений социальной реабилитации бюджетных учреждений – комплексных центров социального обслуживания населения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Чупахина</dc:creator>
  <cp:lastModifiedBy>Войнова</cp:lastModifiedBy>
  <cp:revision>250</cp:revision>
  <dcterms:created xsi:type="dcterms:W3CDTF">2014-07-03T04:58:30Z</dcterms:created>
  <dcterms:modified xsi:type="dcterms:W3CDTF">2016-07-04T10:50:54Z</dcterms:modified>
</cp:coreProperties>
</file>